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Pretendard Bold" panose="020B0600000101010101" charset="-127"/>
      <p:bold r:id="rId16"/>
    </p:embeddedFont>
    <p:embeddedFont>
      <p:font typeface="Pretendard ExtraLight" panose="020B0600000101010101" charset="-127"/>
      <p:regular r:id="rId17"/>
    </p:embeddedFont>
    <p:embeddedFont>
      <p:font typeface="Pretendard Light" panose="020B0600000101010101" charset="-127"/>
      <p:regular r:id="rId18"/>
    </p:embeddedFont>
    <p:embeddedFont>
      <p:font typeface="Pretendard Medium" panose="020B0600000101010101" charset="-127"/>
      <p:bold r:id="rId19"/>
    </p:embeddedFont>
    <p:embeddedFont>
      <p:font typeface="Pretendard Regular" panose="020B0600000101010101" charset="-127"/>
      <p:regular r:id="rId20"/>
    </p:embeddedFont>
    <p:embeddedFont>
      <p:font typeface="Pretendard SemiBold" panose="020B0600000101010101" charset="-127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harmonman Regular" panose="020B0600000101010101" charset="-34"/>
      <p:regular r:id="rId26"/>
    </p:embeddedFont>
    <p:embeddedFont>
      <p:font typeface="Vidaloka " panose="020B0600000101010101" charset="0"/>
      <p:regular r:id="rId27"/>
    </p:embeddedFont>
    <p:embeddedFont>
      <p:font typeface="아리따-돋움4.0(OTF)-SemiBold" panose="02020603020101020101" pitchFamily="18" charset="-127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4.png"/><Relationship Id="rId5" Type="http://schemas.openxmlformats.org/officeDocument/2006/relationships/image" Target="../media/image6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50.png"/><Relationship Id="rId5" Type="http://schemas.openxmlformats.org/officeDocument/2006/relationships/image" Target="../media/image6.png"/><Relationship Id="rId10" Type="http://schemas.openxmlformats.org/officeDocument/2006/relationships/image" Target="../media/image49.png"/><Relationship Id="rId4" Type="http://schemas.openxmlformats.org/officeDocument/2006/relationships/image" Target="../media/image5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1.png"/><Relationship Id="rId16" Type="http://schemas.openxmlformats.org/officeDocument/2006/relationships/hyperlink" Target="https://gdayy.dothome.co.kr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hyperlink" Target="gdayy.dothome.co.kr" TargetMode="External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1.png"/><Relationship Id="rId5" Type="http://schemas.openxmlformats.org/officeDocument/2006/relationships/image" Target="../media/image6.png"/><Relationship Id="rId10" Type="http://schemas.openxmlformats.org/officeDocument/2006/relationships/image" Target="../media/image30.png"/><Relationship Id="rId4" Type="http://schemas.openxmlformats.org/officeDocument/2006/relationships/image" Target="../media/image5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39.png"/><Relationship Id="rId5" Type="http://schemas.openxmlformats.org/officeDocument/2006/relationships/image" Target="../media/image7.png"/><Relationship Id="rId10" Type="http://schemas.openxmlformats.org/officeDocument/2006/relationships/image" Target="../media/image38.png"/><Relationship Id="rId4" Type="http://schemas.openxmlformats.org/officeDocument/2006/relationships/image" Target="../media/image6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6200" y="381000"/>
            <a:ext cx="20980400" cy="952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3700" y="1663700"/>
            <a:ext cx="13182600" cy="6718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03300" y="825500"/>
            <a:ext cx="762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24370F">
                    <a:alpha val="70196"/>
                  </a:srgbClr>
                </a:solidFill>
                <a:latin typeface="Pretendard SemiBold"/>
              </a:rPr>
              <a:t>2024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2700000">
            <a:off x="736600" y="952500"/>
            <a:ext cx="101600" cy="101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">
            <a:off x="13284200" y="736600"/>
            <a:ext cx="6858000" cy="844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">
            <a:off x="13639800" y="901700"/>
            <a:ext cx="6858000" cy="8445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">
            <a:off x="13995400" y="1104900"/>
            <a:ext cx="6858000" cy="8445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92300" y="1739900"/>
            <a:ext cx="381000" cy="381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1800" y="2120900"/>
            <a:ext cx="190500" cy="190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43500" y="8750300"/>
            <a:ext cx="190500" cy="19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380000">
            <a:off x="13665200" y="5118100"/>
            <a:ext cx="457200" cy="457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11200" y="8343900"/>
            <a:ext cx="40767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0" i="0" u="none" strike="noStrike" dirty="0">
                <a:solidFill>
                  <a:srgbClr val="24370F">
                    <a:alpha val="80000"/>
                  </a:srgbClr>
                </a:solidFill>
                <a:latin typeface="Pretendard Medium"/>
              </a:rPr>
              <a:t>PHONE</a:t>
            </a:r>
            <a:r>
              <a:rPr lang="en-US" sz="1800" b="0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 010.8448.9781</a:t>
            </a:r>
          </a:p>
          <a:p>
            <a:pPr lvl="0" algn="l">
              <a:lnSpc>
                <a:spcPct val="124499"/>
              </a:lnSpc>
            </a:pPr>
            <a:r>
              <a:rPr lang="en-US" sz="1800" b="0" i="0" u="none" strike="noStrike" dirty="0">
                <a:solidFill>
                  <a:srgbClr val="24370F">
                    <a:alpha val="80000"/>
                  </a:srgbClr>
                </a:solidFill>
                <a:latin typeface="Pretendard Medium"/>
              </a:rPr>
              <a:t>E-Mail</a:t>
            </a:r>
            <a:r>
              <a:rPr lang="en-US" sz="1800" b="0" i="0" u="none" strike="noStrike" dirty="0">
                <a:solidFill>
                  <a:srgbClr val="24370F">
                    <a:alpha val="80000"/>
                  </a:srgbClr>
                </a:solidFill>
                <a:latin typeface="Pretendard Light"/>
              </a:rPr>
              <a:t> yeeeii116@gmail.com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7700" y="3086100"/>
            <a:ext cx="6438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24370F">
                    <a:alpha val="70196"/>
                  </a:srgbClr>
                </a:solidFill>
                <a:latin typeface="Pretendard Light"/>
              </a:rPr>
              <a:t>[</a:t>
            </a:r>
            <a:r>
              <a:rPr lang="ko-KR" sz="1800" b="0" i="0" u="none" strike="noStrike" dirty="0">
                <a:solidFill>
                  <a:srgbClr val="24370F">
                    <a:alpha val="70196"/>
                  </a:srgbClr>
                </a:solidFill>
                <a:ea typeface="Pretendard Light"/>
              </a:rPr>
              <a:t>디지털디자인</a:t>
            </a:r>
            <a:r>
              <a:rPr lang="en-US" sz="1800" b="0" i="0" u="none" strike="noStrike" dirty="0">
                <a:solidFill>
                  <a:srgbClr val="24370F">
                    <a:alpha val="70196"/>
                  </a:srgbClr>
                </a:solidFill>
                <a:latin typeface="Pretendard Light"/>
              </a:rPr>
              <a:t>]UIUX </a:t>
            </a:r>
            <a:r>
              <a:rPr lang="ko-KR" sz="1800" b="0" i="0" u="none" strike="noStrike" dirty="0">
                <a:solidFill>
                  <a:srgbClr val="24370F">
                    <a:alpha val="70196"/>
                  </a:srgbClr>
                </a:solidFill>
                <a:ea typeface="Pretendard Light"/>
              </a:rPr>
              <a:t>반응형</a:t>
            </a:r>
            <a:r>
              <a:rPr lang="en-US" sz="1800" b="0" i="0" u="none" strike="noStrike" dirty="0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24370F">
                    <a:alpha val="70196"/>
                  </a:srgbClr>
                </a:solidFill>
                <a:ea typeface="Pretendard Light"/>
              </a:rPr>
              <a:t>웹디자인</a:t>
            </a:r>
            <a:r>
              <a:rPr lang="en-US" sz="1800" b="0" i="0" u="none" strike="noStrike" dirty="0">
                <a:solidFill>
                  <a:srgbClr val="24370F">
                    <a:alpha val="70196"/>
                  </a:srgbClr>
                </a:solidFill>
                <a:latin typeface="Pretendard Light"/>
              </a:rPr>
              <a:t>&amp;</a:t>
            </a:r>
            <a:r>
              <a:rPr lang="ko-KR" sz="1800" b="0" i="0" u="none" strike="noStrike" dirty="0" err="1">
                <a:solidFill>
                  <a:srgbClr val="24370F">
                    <a:alpha val="70196"/>
                  </a:srgbClr>
                </a:solidFill>
                <a:ea typeface="Pretendard Light"/>
              </a:rPr>
              <a:t>웹퍼블리셔</a:t>
            </a:r>
            <a:r>
              <a:rPr lang="en-US" sz="1800" b="0" i="0" u="none" strike="noStrike" dirty="0">
                <a:solidFill>
                  <a:srgbClr val="24370F">
                    <a:alpha val="70196"/>
                  </a:srgbClr>
                </a:solidFill>
                <a:latin typeface="Pretendard Light"/>
              </a:rPr>
              <a:t>(</a:t>
            </a:r>
            <a:r>
              <a:rPr lang="ko-KR" sz="1800" b="0" i="0" u="none" strike="noStrike" dirty="0" err="1">
                <a:solidFill>
                  <a:srgbClr val="24370F">
                    <a:alpha val="70196"/>
                  </a:srgbClr>
                </a:solidFill>
                <a:ea typeface="Pretendard Light"/>
              </a:rPr>
              <a:t>프론트엔드</a:t>
            </a:r>
            <a:r>
              <a:rPr lang="en-US" sz="1800" b="0" i="0" u="none" strike="noStrike" dirty="0">
                <a:solidFill>
                  <a:srgbClr val="24370F">
                    <a:alpha val="70196"/>
                  </a:srgbClr>
                </a:solidFill>
                <a:latin typeface="Pretendard Light"/>
              </a:rPr>
              <a:t>) </a:t>
            </a:r>
            <a:r>
              <a:rPr lang="ko-KR" sz="1800" b="0" i="0" u="none" strike="noStrike" dirty="0">
                <a:solidFill>
                  <a:srgbClr val="24370F">
                    <a:alpha val="70196"/>
                  </a:srgbClr>
                </a:solidFill>
                <a:ea typeface="Pretendard Light"/>
              </a:rPr>
              <a:t>양성</a:t>
            </a:r>
            <a:r>
              <a:rPr lang="en-US" sz="1800" b="0" i="0" u="none" strike="noStrike" dirty="0">
                <a:solidFill>
                  <a:srgbClr val="24370F">
                    <a:alpha val="70196"/>
                  </a:srgbClr>
                </a:solidFill>
                <a:latin typeface="Pretendard Light"/>
              </a:rPr>
              <a:t> 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31000" y="4711700"/>
            <a:ext cx="4724400" cy="1409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900" b="0" i="0" u="none" strike="noStrike" dirty="0" err="1">
                <a:solidFill>
                  <a:srgbClr val="FFFFFF"/>
                </a:solidFill>
                <a:latin typeface="Charmonman Regular"/>
              </a:rPr>
              <a:t>Ahnyeri</a:t>
            </a:r>
            <a:endParaRPr lang="en-US" sz="7900" b="0" i="0" u="none" strike="noStrike" dirty="0">
              <a:solidFill>
                <a:srgbClr val="FFFFFF"/>
              </a:solidFill>
              <a:latin typeface="Charmonman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6200" y="381000"/>
            <a:ext cx="20980400" cy="9525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00000">
            <a:off x="8382000" y="736600"/>
            <a:ext cx="6858000" cy="844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100000">
            <a:off x="8432800" y="1130300"/>
            <a:ext cx="6858000" cy="8445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00000">
            <a:off x="8445500" y="1536700"/>
            <a:ext cx="6858000" cy="8445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480000">
            <a:off x="13157200" y="1524000"/>
            <a:ext cx="381000" cy="381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480000">
            <a:off x="12865100" y="15367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480000">
            <a:off x="9067800" y="79629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0000">
            <a:off x="9753600" y="2540000"/>
            <a:ext cx="457200" cy="457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7480300"/>
            <a:ext cx="4483100" cy="1993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27200" y="7696200"/>
            <a:ext cx="24638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2024.10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클론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페이지</a:t>
            </a:r>
          </a:p>
          <a:p>
            <a:pPr lvl="0" algn="l">
              <a:lnSpc>
                <a:spcPct val="145250"/>
              </a:lnSpc>
            </a:pP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HTML, CSS, JS, jQuery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개인작업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(100%)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2000" y="7696200"/>
            <a:ext cx="7493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기간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분류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사용툴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기여도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6600" y="889000"/>
            <a:ext cx="289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1" i="0" u="none" strike="noStrike">
                <a:solidFill>
                  <a:srgbClr val="24370F">
                    <a:alpha val="70196"/>
                  </a:srgbClr>
                </a:solidFill>
                <a:latin typeface="Pretendard Medium"/>
              </a:rPr>
              <a:t>PROJECT  </a:t>
            </a:r>
            <a:r>
              <a:rPr lang="en-US" sz="1800" b="1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 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8500" y="6515100"/>
            <a:ext cx="5041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1" i="0" u="none" strike="noStrike" spc="100">
                <a:solidFill>
                  <a:srgbClr val="24370F">
                    <a:alpha val="80000"/>
                  </a:srgbClr>
                </a:solidFill>
                <a:ea typeface="Pretendard Medium"/>
              </a:rPr>
              <a:t>한국앤컴퍼니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800" y="5930900"/>
            <a:ext cx="5143500" cy="1587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36600" y="698500"/>
            <a:ext cx="2806700" cy="899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1100" y="3086100"/>
            <a:ext cx="6172200" cy="4622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6200" y="381000"/>
            <a:ext cx="20980400" cy="952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647700"/>
            <a:ext cx="8064500" cy="6184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5232400"/>
            <a:ext cx="6502400" cy="4432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533400"/>
            <a:ext cx="7861300" cy="4622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400" y="7302500"/>
            <a:ext cx="1955800" cy="1168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87600" y="8128000"/>
            <a:ext cx="6121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①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GSAP, AOS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를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활용한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동적인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페이지</a:t>
            </a:r>
          </a:p>
          <a:p>
            <a:pPr lvl="0" algn="l">
              <a:lnSpc>
                <a:spcPct val="124499"/>
              </a:lnSpc>
            </a:pPr>
            <a:r>
              <a:rPr lang="en-US" sz="14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②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동영상을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배경으로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둔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메뉴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6200" y="381000"/>
            <a:ext cx="20980400" cy="9525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200000">
            <a:off x="8267700" y="762000"/>
            <a:ext cx="6858000" cy="844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00000">
            <a:off x="8432800" y="1130300"/>
            <a:ext cx="6858000" cy="8445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200000">
            <a:off x="8547100" y="1524000"/>
            <a:ext cx="6858000" cy="8445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80000">
            <a:off x="12166600" y="1257300"/>
            <a:ext cx="381000" cy="381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580000">
            <a:off x="11861800" y="13716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580000">
            <a:off x="9855200" y="85598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0">
            <a:off x="9144000" y="3111500"/>
            <a:ext cx="457200" cy="457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7480300"/>
            <a:ext cx="4483100" cy="1993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27200" y="7696200"/>
            <a:ext cx="24638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2024.09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리디자인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페이지</a:t>
            </a:r>
          </a:p>
          <a:p>
            <a:pPr lvl="0" algn="l">
              <a:lnSpc>
                <a:spcPct val="145250"/>
              </a:lnSpc>
            </a:pP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Figma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개인작업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(100%)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2000" y="7696200"/>
            <a:ext cx="7493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기간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분류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사용툴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기여도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6600" y="889000"/>
            <a:ext cx="289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1" i="0" u="none" strike="noStrike">
                <a:solidFill>
                  <a:srgbClr val="24370F">
                    <a:alpha val="70196"/>
                  </a:srgbClr>
                </a:solidFill>
                <a:latin typeface="Pretendard Medium"/>
              </a:rPr>
              <a:t>PROJECT  </a:t>
            </a:r>
            <a:r>
              <a:rPr lang="en-US" sz="1800" b="1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 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8500" y="6515100"/>
            <a:ext cx="5041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1" i="0" u="none" strike="noStrike" spc="100">
                <a:solidFill>
                  <a:srgbClr val="24370F">
                    <a:alpha val="80000"/>
                  </a:srgbClr>
                </a:solidFill>
                <a:ea typeface="Pretendard Medium"/>
              </a:rPr>
              <a:t>글라스락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800" y="5905500"/>
            <a:ext cx="4165600" cy="1155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20600" y="571500"/>
            <a:ext cx="3581400" cy="9156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92900" y="3086100"/>
            <a:ext cx="6172200" cy="4622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6200" y="381000"/>
            <a:ext cx="20980400" cy="952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3048000"/>
            <a:ext cx="9220200" cy="641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2971800"/>
            <a:ext cx="1841500" cy="774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62000" y="3683000"/>
            <a:ext cx="84201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1.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브랜드의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제품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/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서비스를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처음으로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접하게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되는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랜딩페이지가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동영상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하나만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있는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한페이지로만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구성되어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있어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단조로움이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느껴질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수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있으며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정보탐색에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불편을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줄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수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있다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2.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메뉴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버튼을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눌렀을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시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메뉴가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나오는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것은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깔끔해보이나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사용자의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정보탐색을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위해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이러한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기능은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창의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크기가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줄어들어서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한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페이지에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나열하기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어려울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때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사용하는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것이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좋을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것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같다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0" y="5194300"/>
            <a:ext cx="1181100" cy="1066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49300" y="6311900"/>
            <a:ext cx="84455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기존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글라스락의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대표색인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#003E86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을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사용하고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하얀색과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검정색을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사용하여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깔끔한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느낌으로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제작했다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7340600"/>
            <a:ext cx="1130300" cy="812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49300" y="7912100"/>
            <a:ext cx="84455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상단에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메뉴가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한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눈에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보이도록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변경했으며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색을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다양하게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사용하지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않아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자칫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밋밋함을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줄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수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있어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Hover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시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이미지가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확대되거나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이미지가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바뀌는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등의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효과를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사용하여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단조로움에서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벗어나고자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했다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또한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Swiper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를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사용하여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다양한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제품들을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편하게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볼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수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있도록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제작하였다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1400" y="571500"/>
            <a:ext cx="8356600" cy="9156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1919770100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5400000">
            <a:off x="-4114800" y="5118100"/>
            <a:ext cx="9042400" cy="63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65000"/>
          </a:blip>
          <a:stretch>
            <a:fillRect/>
          </a:stretch>
        </p:blipFill>
        <p:spPr>
          <a:xfrm rot="-10800000">
            <a:off x="342900" y="5372100"/>
            <a:ext cx="139700" cy="12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65000"/>
          </a:blip>
          <a:stretch>
            <a:fillRect/>
          </a:stretch>
        </p:blipFill>
        <p:spPr>
          <a:xfrm rot="-10800000">
            <a:off x="342900" y="7581900"/>
            <a:ext cx="139700" cy="127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alphaModFix amt="65000"/>
          </a:blip>
          <a:stretch>
            <a:fillRect/>
          </a:stretch>
        </p:blipFill>
        <p:spPr>
          <a:xfrm rot="-10800000">
            <a:off x="342900" y="3175000"/>
            <a:ext cx="139700" cy="127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5727700"/>
            <a:ext cx="482600" cy="482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1300" y="5676900"/>
            <a:ext cx="12319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17800" y="5727700"/>
            <a:ext cx="482600" cy="482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25800" y="5676900"/>
            <a:ext cx="1168400" cy="736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32300" y="5727700"/>
            <a:ext cx="482600" cy="482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40300" y="5676900"/>
            <a:ext cx="1244600" cy="736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736600" y="889000"/>
            <a:ext cx="289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1" i="0" u="none" strike="noStrike">
                <a:solidFill>
                  <a:srgbClr val="24370F">
                    <a:alpha val="70196"/>
                  </a:srgbClr>
                </a:solidFill>
                <a:latin typeface="Pretendard Medium"/>
              </a:rPr>
              <a:t>PROJECT  </a:t>
            </a:r>
            <a:r>
              <a:rPr lang="en-US" sz="1800" b="1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 04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6200" y="381000"/>
            <a:ext cx="20980400" cy="952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100" y="7454900"/>
            <a:ext cx="4445000" cy="2006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100" y="2730500"/>
            <a:ext cx="304800" cy="29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2730500"/>
            <a:ext cx="3048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6100" y="2730500"/>
            <a:ext cx="304800" cy="292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240000">
            <a:off x="15557500" y="7251700"/>
            <a:ext cx="2463800" cy="3035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240000">
            <a:off x="15646400" y="7366000"/>
            <a:ext cx="2463800" cy="3035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240000">
            <a:off x="15722600" y="7493000"/>
            <a:ext cx="2463800" cy="3035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">
            <a:off x="16598900" y="7416800"/>
            <a:ext cx="139700" cy="13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">
            <a:off x="16484600" y="7493000"/>
            <a:ext cx="63500" cy="63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">
            <a:off x="16510000" y="10185400"/>
            <a:ext cx="63500" cy="63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40000">
            <a:off x="15735300" y="8356600"/>
            <a:ext cx="165100" cy="165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20000">
            <a:off x="11722100" y="6184900"/>
            <a:ext cx="3835400" cy="698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817600" y="8128000"/>
            <a:ext cx="40894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Portfolio by  Ahn Yeri</a:t>
            </a:r>
          </a:p>
          <a:p>
            <a:pPr lvl="0" algn="r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PHONE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 010.8448.9781</a:t>
            </a:r>
          </a:p>
          <a:p>
            <a:pPr lvl="0" algn="r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E-Mail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yeeeii116@gmail.com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5000" y="2222500"/>
            <a:ext cx="15659100" cy="4495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604000" y="4978400"/>
            <a:ext cx="50927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Regular"/>
              </a:rPr>
              <a:t>저의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Regular"/>
              </a:rPr>
              <a:t>포트폴리오를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Regular"/>
              </a:rPr>
              <a:t>읽어주셔서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Regular"/>
              </a:rPr>
              <a:t>감사합니다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Regular"/>
              </a:rPr>
              <a:t>저에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Regular"/>
              </a:rPr>
              <a:t>대해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Regular"/>
              </a:rPr>
              <a:t>궁금하신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Regular"/>
              </a:rPr>
              <a:t>점이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Regular"/>
              </a:rPr>
              <a:t>있으시다면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Regular"/>
              </a:rPr>
              <a:t>언제든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Regular"/>
              </a:rPr>
              <a:t>연락주세요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Regular"/>
              </a:rPr>
              <a:t>!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0" y="6324600"/>
            <a:ext cx="3048000" cy="5461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87000" y="6515100"/>
            <a:ext cx="101600" cy="177800"/>
          </a:xfrm>
          <a:prstGeom prst="rect">
            <a:avLst/>
          </a:prstGeom>
        </p:spPr>
      </p:pic>
      <p:sp>
        <p:nvSpPr>
          <p:cNvPr id="24" name="TextBox 24">
            <a:hlinkClick r:id="rId15" action="ppaction://hlinkfile" tooltip="gdayy.dothome.co.kr"/>
          </p:cNvPr>
          <p:cNvSpPr txBox="1"/>
          <p:nvPr/>
        </p:nvSpPr>
        <p:spPr>
          <a:xfrm>
            <a:off x="7874000" y="6413500"/>
            <a:ext cx="2387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100" b="1" i="0" strike="noStrike" dirty="0">
                <a:solidFill>
                  <a:schemeClr val="bg1">
                    <a:alpha val="80000"/>
                  </a:schemeClr>
                </a:solidFill>
                <a:ea typeface="Pretendard Ligh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포트폴리오</a:t>
            </a:r>
            <a:r>
              <a:rPr lang="en-US" sz="2100" b="1" i="0" u="none" strike="noStrike" dirty="0">
                <a:solidFill>
                  <a:srgbClr val="FFFFF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100" b="1" i="0" u="none" strike="noStrike" dirty="0">
                <a:solidFill>
                  <a:srgbClr val="FFFFFF">
                    <a:alpha val="80000"/>
                  </a:srgbClr>
                </a:solidFill>
                <a:ea typeface="Pretendard Light"/>
              </a:rPr>
              <a:t>보러</a:t>
            </a:r>
            <a:r>
              <a:rPr lang="en-US" sz="2100" b="1" i="0" u="none" strike="noStrike" dirty="0">
                <a:solidFill>
                  <a:srgbClr val="FFFFF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100" b="1" i="0" u="none" strike="noStrike" dirty="0">
                <a:solidFill>
                  <a:srgbClr val="FFFFFF">
                    <a:alpha val="80000"/>
                  </a:srgbClr>
                </a:solidFill>
                <a:ea typeface="Pretendard Light"/>
              </a:rPr>
              <a:t>가기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3800" y="5257800"/>
            <a:ext cx="7594600" cy="1993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3800" y="3048000"/>
            <a:ext cx="7594600" cy="199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3800" y="838200"/>
            <a:ext cx="7594600" cy="199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46200" y="381000"/>
            <a:ext cx="20980400" cy="952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264400" y="5321300"/>
            <a:ext cx="4419600" cy="63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10274300" y="2476500"/>
            <a:ext cx="106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1" i="0" u="none" strike="noStrike" spc="-100">
                <a:solidFill>
                  <a:srgbClr val="24370F">
                    <a:alpha val="80000"/>
                  </a:srgbClr>
                </a:solidFill>
                <a:latin typeface="Pretendard Medium"/>
              </a:rPr>
              <a:t>#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60000" y="2895600"/>
            <a:ext cx="2806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800" b="1" i="1" u="none" strike="noStrike">
                <a:solidFill>
                  <a:srgbClr val="24370F">
                    <a:alpha val="80000"/>
                  </a:srgbClr>
                </a:solidFill>
                <a:latin typeface="Vidaloka "/>
              </a:rPr>
              <a:t>PROFILE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74300" y="4673600"/>
            <a:ext cx="106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1" i="0" u="none" strike="noStrike" spc="-100">
                <a:solidFill>
                  <a:srgbClr val="24370F">
                    <a:alpha val="80000"/>
                  </a:srgbClr>
                </a:solidFill>
                <a:latin typeface="Pretendard Medium"/>
              </a:rPr>
              <a:t>#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10800" y="5092700"/>
            <a:ext cx="3949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800" b="1" i="1" u="none" strike="noStrike">
                <a:solidFill>
                  <a:srgbClr val="24370F">
                    <a:alpha val="80000"/>
                  </a:srgbClr>
                </a:solidFill>
                <a:latin typeface="Vidaloka "/>
              </a:rPr>
              <a:t>WORKS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19300" y="4914900"/>
            <a:ext cx="2971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1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  CAFFEBENE</a:t>
            </a:r>
          </a:p>
          <a:p>
            <a:pPr lvl="0" algn="l">
              <a:lnSpc>
                <a:spcPct val="116199"/>
              </a:lnSpc>
            </a:pPr>
            <a:r>
              <a:rPr lang="en-US" sz="1600" b="1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  </a:t>
            </a:r>
            <a:r>
              <a:rPr lang="ko-KR" sz="1600" b="1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유한건강생활</a:t>
            </a:r>
          </a:p>
          <a:p>
            <a:pPr lvl="0" algn="l">
              <a:lnSpc>
                <a:spcPct val="116199"/>
              </a:lnSpc>
            </a:pPr>
            <a:r>
              <a:rPr lang="en-US" sz="1600" b="1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  </a:t>
            </a:r>
            <a:r>
              <a:rPr lang="ko-KR" sz="1600" b="1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한국앤컴퍼니</a:t>
            </a:r>
          </a:p>
          <a:p>
            <a:pPr lvl="0" algn="l">
              <a:lnSpc>
                <a:spcPct val="116199"/>
              </a:lnSpc>
            </a:pPr>
            <a:r>
              <a:rPr lang="en-US" sz="1600" b="1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  </a:t>
            </a:r>
            <a:r>
              <a:rPr lang="ko-KR" sz="1600" b="1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글라스락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74300" y="6883400"/>
            <a:ext cx="106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1" i="0" u="none" strike="noStrike" spc="-100">
                <a:solidFill>
                  <a:srgbClr val="24370F">
                    <a:alpha val="80000"/>
                  </a:srgbClr>
                </a:solidFill>
                <a:latin typeface="Pretendard Medium"/>
              </a:rPr>
              <a:t># 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10800" y="7289800"/>
            <a:ext cx="3467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800" b="1" i="1" u="none" strike="noStrike">
                <a:solidFill>
                  <a:srgbClr val="24370F">
                    <a:alpha val="80000"/>
                  </a:srgbClr>
                </a:solidFill>
                <a:latin typeface="Vidaloka "/>
              </a:rPr>
              <a:t>CONTACT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100" y="3721100"/>
            <a:ext cx="6680200" cy="3530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7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457200" y="584200"/>
            <a:ext cx="18859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92100" y="9766300"/>
            <a:ext cx="188595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36000" y="9105900"/>
            <a:ext cx="1003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DFE3DB">
                    <a:alpha val="70196"/>
                  </a:srgbClr>
                </a:solidFill>
                <a:latin typeface="Pretendard ExtraLight"/>
              </a:rPr>
              <a:t>@  2024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00" y="8978900"/>
            <a:ext cx="3340100" cy="825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73100" y="1333500"/>
            <a:ext cx="7505700" cy="309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0200" b="0" i="0" u="none" strike="noStrike" spc="300">
                <a:solidFill>
                  <a:srgbClr val="DFE3DB">
                    <a:alpha val="90196"/>
                  </a:srgbClr>
                </a:solidFill>
                <a:latin typeface="Vidaloka "/>
              </a:rPr>
              <a:t>#1</a:t>
            </a:r>
          </a:p>
          <a:p>
            <a:pPr lvl="0" algn="l">
              <a:lnSpc>
                <a:spcPct val="83000"/>
              </a:lnSpc>
            </a:pPr>
            <a:r>
              <a:rPr lang="en-US" sz="10200" b="0" i="0" u="none" strike="noStrike" spc="300">
                <a:solidFill>
                  <a:srgbClr val="DFE3DB">
                    <a:alpha val="90196"/>
                  </a:srgbClr>
                </a:solidFill>
                <a:latin typeface="Vidaloka "/>
              </a:rPr>
              <a:t>PROFILE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6200" y="571500"/>
            <a:ext cx="20980400" cy="9525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39800" y="2019300"/>
            <a:ext cx="14516100" cy="189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8000" b="0" i="1" u="none" strike="noStrike" dirty="0">
                <a:solidFill>
                  <a:srgbClr val="24370F">
                    <a:alpha val="90196"/>
                  </a:srgb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웹디자이너</a:t>
            </a:r>
            <a:r>
              <a:rPr lang="en-US" sz="8000" b="0" i="1" u="none" strike="noStrike" dirty="0">
                <a:solidFill>
                  <a:srgbClr val="24370F">
                    <a:alpha val="90196"/>
                  </a:srgb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ko-KR" sz="8000" b="0" i="1" u="none" strike="noStrike" dirty="0" err="1">
                <a:solidFill>
                  <a:srgbClr val="24370F">
                    <a:alpha val="90196"/>
                  </a:srgb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안예리입니다</a:t>
            </a:r>
            <a:r>
              <a:rPr lang="en-US" sz="8000" b="0" i="1" u="none" strike="noStrike" dirty="0">
                <a:solidFill>
                  <a:srgbClr val="24370F">
                    <a:alpha val="90196"/>
                  </a:srgb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55700" y="1714500"/>
            <a:ext cx="8115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 spc="100" dirty="0">
                <a:solidFill>
                  <a:srgbClr val="24370F">
                    <a:alpha val="90196"/>
                  </a:srgbClr>
                </a:solidFill>
                <a:ea typeface="Pretendard Light"/>
              </a:rPr>
              <a:t>항상</a:t>
            </a:r>
            <a:r>
              <a:rPr lang="en-US" sz="2500" b="0" i="0" u="none" strike="noStrike" spc="100" dirty="0">
                <a:solidFill>
                  <a:srgbClr val="24370F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500" b="0" i="0" u="none" strike="noStrike" spc="100" dirty="0">
                <a:solidFill>
                  <a:srgbClr val="24370F">
                    <a:alpha val="90196"/>
                  </a:srgbClr>
                </a:solidFill>
                <a:ea typeface="Pretendard Light"/>
              </a:rPr>
              <a:t>스스로의</a:t>
            </a:r>
            <a:r>
              <a:rPr lang="en-US" sz="2500" b="0" i="0" u="none" strike="noStrike" spc="100" dirty="0">
                <a:solidFill>
                  <a:srgbClr val="24370F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500" b="0" i="0" u="none" strike="noStrike" spc="100" dirty="0">
                <a:solidFill>
                  <a:srgbClr val="24370F">
                    <a:alpha val="90196"/>
                  </a:srgbClr>
                </a:solidFill>
                <a:ea typeface="Pretendard Light"/>
              </a:rPr>
              <a:t>가능성을</a:t>
            </a:r>
            <a:r>
              <a:rPr lang="en-US" sz="2500" b="0" i="0" u="none" strike="noStrike" spc="100" dirty="0">
                <a:solidFill>
                  <a:srgbClr val="24370F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500" b="0" i="0" u="none" strike="noStrike" spc="100" dirty="0">
                <a:solidFill>
                  <a:srgbClr val="24370F">
                    <a:alpha val="90196"/>
                  </a:srgbClr>
                </a:solidFill>
                <a:ea typeface="Pretendard Light"/>
              </a:rPr>
              <a:t>믿고</a:t>
            </a:r>
            <a:r>
              <a:rPr lang="en-US" sz="2500" b="0" i="0" u="none" strike="noStrike" spc="100" dirty="0">
                <a:solidFill>
                  <a:srgbClr val="24370F">
                    <a:alpha val="90196"/>
                  </a:srgbClr>
                </a:solidFill>
                <a:latin typeface="Pretendard Light"/>
              </a:rPr>
              <a:t>, </a:t>
            </a:r>
            <a:r>
              <a:rPr lang="ko-KR" sz="2500" b="0" i="0" u="none" strike="noStrike" spc="100" dirty="0">
                <a:solidFill>
                  <a:srgbClr val="24370F">
                    <a:alpha val="90196"/>
                  </a:srgbClr>
                </a:solidFill>
                <a:ea typeface="Pretendard Light"/>
              </a:rPr>
              <a:t>도전</a:t>
            </a:r>
            <a:r>
              <a:rPr lang="en-US" sz="2500" b="0" i="0" u="none" strike="noStrike" spc="100" dirty="0">
                <a:solidFill>
                  <a:srgbClr val="24370F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500" b="0" i="0" u="none" strike="noStrike" spc="100" dirty="0">
                <a:solidFill>
                  <a:srgbClr val="24370F">
                    <a:alpha val="90196"/>
                  </a:srgbClr>
                </a:solidFill>
                <a:ea typeface="Pretendard Light"/>
              </a:rPr>
              <a:t>앞에서</a:t>
            </a:r>
            <a:r>
              <a:rPr lang="en-US" sz="2500" b="0" i="0" u="none" strike="noStrike" spc="100" dirty="0">
                <a:solidFill>
                  <a:srgbClr val="24370F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500" b="0" i="0" u="none" strike="noStrike" spc="100" dirty="0">
                <a:solidFill>
                  <a:srgbClr val="24370F">
                    <a:alpha val="90196"/>
                  </a:srgbClr>
                </a:solidFill>
                <a:ea typeface="Pretendard Light"/>
              </a:rPr>
              <a:t>결코</a:t>
            </a:r>
            <a:r>
              <a:rPr lang="en-US" sz="2500" b="0" i="0" u="none" strike="noStrike" spc="100" dirty="0">
                <a:solidFill>
                  <a:srgbClr val="24370F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500" b="0" i="0" u="none" strike="noStrike" spc="100" dirty="0">
                <a:solidFill>
                  <a:srgbClr val="24370F">
                    <a:alpha val="90196"/>
                  </a:srgbClr>
                </a:solidFill>
                <a:ea typeface="Pretendard Light"/>
              </a:rPr>
              <a:t>주저하지</a:t>
            </a:r>
            <a:r>
              <a:rPr lang="en-US" sz="2500" b="0" i="0" u="none" strike="noStrike" spc="100" dirty="0">
                <a:solidFill>
                  <a:srgbClr val="24370F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500" b="0" i="0" u="none" strike="noStrike" spc="100" dirty="0">
                <a:solidFill>
                  <a:srgbClr val="24370F">
                    <a:alpha val="90196"/>
                  </a:srgbClr>
                </a:solidFill>
                <a:ea typeface="Pretendard Light"/>
              </a:rPr>
              <a:t>않는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5245100"/>
            <a:ext cx="17094200" cy="440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100" y="5486400"/>
            <a:ext cx="1968500" cy="1270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892800" y="6146800"/>
            <a:ext cx="2641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67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2024.05.29 - 2024.10.28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78900" y="6146800"/>
            <a:ext cx="7061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67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[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디지털디자인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]UIUX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반응형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웹디자인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&amp;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웹퍼블리셔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(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프론트엔드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)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양성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과정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수료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5486400"/>
            <a:ext cx="1562100" cy="1270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00" y="6985000"/>
            <a:ext cx="1701800" cy="990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286000" y="7924800"/>
            <a:ext cx="26035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6750"/>
              </a:lnSpc>
            </a:pP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010.8448.9781</a:t>
            </a:r>
          </a:p>
          <a:p>
            <a:pPr lvl="0" algn="l">
              <a:lnSpc>
                <a:spcPct val="186750"/>
              </a:lnSpc>
            </a:pP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yeeeii116@gmail.com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9800" y="7924800"/>
            <a:ext cx="12827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6750"/>
              </a:lnSpc>
            </a:pP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PHONE</a:t>
            </a:r>
          </a:p>
          <a:p>
            <a:pPr lvl="0" algn="l">
              <a:lnSpc>
                <a:spcPct val="186750"/>
              </a:lnSpc>
            </a:pP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E-mail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86000" y="6286500"/>
            <a:ext cx="2374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675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안예리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9800" y="6286500"/>
            <a:ext cx="1079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6750"/>
              </a:lnSpc>
            </a:pP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NAME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-16200000">
            <a:off x="3162300" y="7505700"/>
            <a:ext cx="4419600" cy="76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63500" y="5118100"/>
            <a:ext cx="18859500" cy="12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2800" y="7620000"/>
            <a:ext cx="1435100" cy="1625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134100" y="8204200"/>
            <a:ext cx="965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400" b="0" i="0" u="none" strike="noStrike">
                <a:solidFill>
                  <a:srgbClr val="352700"/>
                </a:solidFill>
                <a:latin typeface="Pretendard Bold"/>
              </a:rPr>
              <a:t>Photo</a:t>
            </a:r>
          </a:p>
          <a:p>
            <a:pPr lvl="0" algn="ctr">
              <a:lnSpc>
                <a:spcPct val="83000"/>
              </a:lnSpc>
            </a:pPr>
            <a:r>
              <a:rPr lang="en-US" sz="1400" b="0" i="0" u="none" strike="noStrike">
                <a:solidFill>
                  <a:srgbClr val="352700"/>
                </a:solidFill>
                <a:latin typeface="Pretendard Bold"/>
              </a:rPr>
              <a:t>shop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6500" y="7620000"/>
            <a:ext cx="1435100" cy="1625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785100" y="8293100"/>
            <a:ext cx="965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>
                <a:solidFill>
                  <a:srgbClr val="352700"/>
                </a:solidFill>
                <a:latin typeface="Pretendard Bold"/>
              </a:rPr>
              <a:t>Illustrator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7500" y="7620000"/>
            <a:ext cx="1435100" cy="16256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448800" y="8293100"/>
            <a:ext cx="965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>
                <a:solidFill>
                  <a:srgbClr val="352700"/>
                </a:solidFill>
                <a:latin typeface="Pretendard Bold"/>
              </a:rPr>
              <a:t>Figma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34700" y="7620000"/>
            <a:ext cx="1435100" cy="1625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5772219" y="3543299"/>
            <a:ext cx="3143181" cy="45719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1163300" y="8293100"/>
            <a:ext cx="965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>
                <a:solidFill>
                  <a:srgbClr val="352700"/>
                </a:solidFill>
                <a:latin typeface="Pretendard Bold"/>
              </a:rPr>
              <a:t>HTML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85700" y="7620000"/>
            <a:ext cx="1435100" cy="16256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2814300" y="8280400"/>
            <a:ext cx="965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>
                <a:solidFill>
                  <a:srgbClr val="352700"/>
                </a:solidFill>
                <a:latin typeface="Pretendard Bold"/>
              </a:rPr>
              <a:t>CSS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36700" y="7620000"/>
            <a:ext cx="1435100" cy="16256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4478000" y="8280400"/>
            <a:ext cx="965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>
                <a:solidFill>
                  <a:srgbClr val="352700"/>
                </a:solidFill>
                <a:latin typeface="Pretendard Bold"/>
              </a:rPr>
              <a:t>JS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53100" y="6769100"/>
            <a:ext cx="1422400" cy="9906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925800" y="7620000"/>
            <a:ext cx="1435100" cy="16256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6167100" y="8280400"/>
            <a:ext cx="965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>
                <a:solidFill>
                  <a:srgbClr val="352700"/>
                </a:solidFill>
                <a:latin typeface="Pretendard Bold"/>
              </a:rPr>
              <a:t>jQuery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7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457200" y="584200"/>
            <a:ext cx="18859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92100" y="9766300"/>
            <a:ext cx="188595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36000" y="9105900"/>
            <a:ext cx="1003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DFE3DB">
                    <a:alpha val="70196"/>
                  </a:srgbClr>
                </a:solidFill>
                <a:latin typeface="Pretendard ExtraLight"/>
              </a:rPr>
              <a:t>@  2024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00" y="8978900"/>
            <a:ext cx="3340100" cy="825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36800" y="7772400"/>
            <a:ext cx="2997200" cy="168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en-US" sz="1800" b="0" i="0" u="none" strike="noStrike">
                <a:solidFill>
                  <a:srgbClr val="DFE3DB">
                    <a:alpha val="80000"/>
                  </a:srgbClr>
                </a:solidFill>
                <a:latin typeface="Pretendard ExtraLight"/>
              </a:rPr>
              <a:t>CAFFEBENE</a:t>
            </a:r>
          </a:p>
          <a:p>
            <a:pPr lvl="0" algn="l">
              <a:lnSpc>
                <a:spcPct val="166000"/>
              </a:lnSpc>
            </a:pPr>
            <a:r>
              <a:rPr lang="ko-KR" sz="1800" b="0" i="0" u="none" strike="noStrike">
                <a:solidFill>
                  <a:srgbClr val="DFE3DB">
                    <a:alpha val="80000"/>
                  </a:srgbClr>
                </a:solidFill>
                <a:ea typeface="Pretendard ExtraLight"/>
              </a:rPr>
              <a:t>유한건강생활</a:t>
            </a:r>
          </a:p>
          <a:p>
            <a:pPr lvl="0" algn="l">
              <a:lnSpc>
                <a:spcPct val="166000"/>
              </a:lnSpc>
            </a:pPr>
            <a:r>
              <a:rPr lang="ko-KR" sz="1800" b="0" i="0" u="none" strike="noStrike">
                <a:solidFill>
                  <a:srgbClr val="DFE3DB">
                    <a:alpha val="80000"/>
                  </a:srgbClr>
                </a:solidFill>
                <a:ea typeface="Pretendard ExtraLight"/>
              </a:rPr>
              <a:t>한국앤컴퍼니</a:t>
            </a:r>
          </a:p>
          <a:p>
            <a:pPr lvl="0" algn="l">
              <a:lnSpc>
                <a:spcPct val="166000"/>
              </a:lnSpc>
            </a:pPr>
            <a:r>
              <a:rPr lang="ko-KR" sz="1800" b="0" i="0" u="none" strike="noStrike">
                <a:solidFill>
                  <a:srgbClr val="DFE3DB">
                    <a:alpha val="80000"/>
                  </a:srgbClr>
                </a:solidFill>
                <a:ea typeface="Pretendard ExtraLight"/>
              </a:rPr>
              <a:t>글라스락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2000" y="7772400"/>
            <a:ext cx="1409700" cy="168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en-US" sz="1800" b="0" i="0" u="none" strike="noStrike">
                <a:solidFill>
                  <a:srgbClr val="DFE3DB">
                    <a:alpha val="80000"/>
                  </a:srgbClr>
                </a:solidFill>
                <a:latin typeface="Pretendard Medium"/>
              </a:rPr>
              <a:t>PROJECT 01</a:t>
            </a:r>
          </a:p>
          <a:p>
            <a:pPr lvl="0" algn="l">
              <a:lnSpc>
                <a:spcPct val="166000"/>
              </a:lnSpc>
            </a:pPr>
            <a:r>
              <a:rPr lang="en-US" sz="1800" b="0" i="0" u="none" strike="noStrike">
                <a:solidFill>
                  <a:srgbClr val="DFE3DB">
                    <a:alpha val="80000"/>
                  </a:srgbClr>
                </a:solidFill>
                <a:latin typeface="Pretendard Medium"/>
              </a:rPr>
              <a:t>PROJECT 02</a:t>
            </a:r>
          </a:p>
          <a:p>
            <a:pPr lvl="0" algn="l">
              <a:lnSpc>
                <a:spcPct val="166000"/>
              </a:lnSpc>
            </a:pPr>
            <a:r>
              <a:rPr lang="en-US" sz="1800" b="0" i="0" u="none" strike="noStrike">
                <a:solidFill>
                  <a:srgbClr val="DFE3DB">
                    <a:alpha val="80000"/>
                  </a:srgbClr>
                </a:solidFill>
                <a:latin typeface="Pretendard Medium"/>
              </a:rPr>
              <a:t>PROJECT 03</a:t>
            </a:r>
          </a:p>
          <a:p>
            <a:pPr lvl="0" algn="l">
              <a:lnSpc>
                <a:spcPct val="166000"/>
              </a:lnSpc>
            </a:pPr>
            <a:r>
              <a:rPr lang="en-US" sz="1800" b="0" i="0" u="none" strike="noStrike">
                <a:solidFill>
                  <a:srgbClr val="DFE3DB">
                    <a:alpha val="80000"/>
                  </a:srgbClr>
                </a:solidFill>
                <a:latin typeface="Pretendard Medium"/>
              </a:rPr>
              <a:t>PROJECT 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3100" y="1333500"/>
            <a:ext cx="7505700" cy="309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0200" b="0" i="0" u="none" strike="noStrike" spc="300">
                <a:solidFill>
                  <a:srgbClr val="DFE3DB">
                    <a:alpha val="90196"/>
                  </a:srgbClr>
                </a:solidFill>
                <a:latin typeface="Vidaloka "/>
              </a:rPr>
              <a:t>#2</a:t>
            </a:r>
          </a:p>
          <a:p>
            <a:pPr lvl="0" algn="l">
              <a:lnSpc>
                <a:spcPct val="83000"/>
              </a:lnSpc>
            </a:pPr>
            <a:r>
              <a:rPr lang="en-US" sz="10200" b="0" i="0" u="none" strike="noStrike" spc="300">
                <a:solidFill>
                  <a:srgbClr val="DFE3DB">
                    <a:alpha val="90196"/>
                  </a:srgbClr>
                </a:solidFill>
                <a:latin typeface="Vidaloka "/>
              </a:rPr>
              <a:t>WORKS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6200" y="381000"/>
            <a:ext cx="20980400" cy="9525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080000">
            <a:off x="8255000" y="762000"/>
            <a:ext cx="6858000" cy="844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080000">
            <a:off x="8432800" y="1117600"/>
            <a:ext cx="6858000" cy="8445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080000">
            <a:off x="8559800" y="1511300"/>
            <a:ext cx="6858000" cy="8445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460000">
            <a:off x="12026900" y="1244600"/>
            <a:ext cx="381000" cy="381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60000">
            <a:off x="11722100" y="13716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460000">
            <a:off x="9969500" y="86233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">
            <a:off x="9080500" y="3200400"/>
            <a:ext cx="457200" cy="457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7480300"/>
            <a:ext cx="4483100" cy="1993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68200" y="647700"/>
            <a:ext cx="4241800" cy="9055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27200" y="7696200"/>
            <a:ext cx="24638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2024.09 ~ 2024.10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클론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페이지</a:t>
            </a:r>
          </a:p>
          <a:p>
            <a:pPr lvl="0" algn="l">
              <a:lnSpc>
                <a:spcPct val="145250"/>
              </a:lnSpc>
            </a:pP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HTML, CSS, JS, jQuery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개인작업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(100%)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2000" y="7696200"/>
            <a:ext cx="7493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기간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분류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사용툴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기여도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6600" y="889000"/>
            <a:ext cx="289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1" i="0" u="none" strike="noStrike">
                <a:solidFill>
                  <a:srgbClr val="24370F">
                    <a:alpha val="70196"/>
                  </a:srgbClr>
                </a:solidFill>
                <a:latin typeface="Pretendard Medium"/>
              </a:rPr>
              <a:t>PROJECT  </a:t>
            </a:r>
            <a:r>
              <a:rPr lang="en-US" sz="1800" b="1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 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8500" y="6515100"/>
            <a:ext cx="5041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1" i="0" u="none" strike="noStrike" spc="100">
                <a:solidFill>
                  <a:srgbClr val="24370F">
                    <a:alpha val="80000"/>
                  </a:srgbClr>
                </a:solidFill>
                <a:ea typeface="Pretendard Medium"/>
              </a:rPr>
              <a:t>카페베네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800" y="5918200"/>
            <a:ext cx="3962400" cy="1155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9700" y="3086100"/>
            <a:ext cx="6172200" cy="4610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6200" y="381000"/>
            <a:ext cx="20980400" cy="9525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652000" y="2908300"/>
            <a:ext cx="7797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처음으로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클론한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페이지라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모방하는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과정을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통해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웹사이트의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구조를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이해하고</a:t>
            </a:r>
            <a:r>
              <a:rPr lang="en-US" sz="17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,</a:t>
            </a:r>
          </a:p>
          <a:p>
            <a:pPr lvl="0" algn="l">
              <a:lnSpc>
                <a:spcPct val="124499"/>
              </a:lnSpc>
            </a:pP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HTML, CSS, Java Script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를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실습하면서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웹사이트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디자인과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기능을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학습하는데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중점을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뒀다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609600"/>
            <a:ext cx="8064500" cy="618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00" y="5232400"/>
            <a:ext cx="6502400" cy="443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00" y="2032000"/>
            <a:ext cx="2133600" cy="158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400" y="7302500"/>
            <a:ext cx="1955800" cy="1168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87600" y="8128000"/>
            <a:ext cx="6121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①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썸네일에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Hover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했을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때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나오는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베네캣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이미지</a:t>
            </a:r>
          </a:p>
          <a:p>
            <a:pPr lvl="0" algn="l">
              <a:lnSpc>
                <a:spcPct val="124499"/>
              </a:lnSpc>
            </a:pPr>
            <a:r>
              <a:rPr lang="en-US" sz="14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②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여러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사진을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한눈에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볼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수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있는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그리드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이미지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200000">
            <a:off x="8267700" y="762000"/>
            <a:ext cx="6858000" cy="844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200000">
            <a:off x="8432800" y="1130300"/>
            <a:ext cx="6858000" cy="844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200000">
            <a:off x="8547100" y="1524000"/>
            <a:ext cx="6858000" cy="8445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80000">
            <a:off x="12166600" y="1257300"/>
            <a:ext cx="3810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80000">
            <a:off x="11861800" y="1371600"/>
            <a:ext cx="1905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580000">
            <a:off x="9855200" y="85598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0">
            <a:off x="9144000" y="3111500"/>
            <a:ext cx="457200" cy="45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7480300"/>
            <a:ext cx="4483100" cy="1993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27200" y="7696200"/>
            <a:ext cx="24638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2024.09 ~ 2024.10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클론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페이지</a:t>
            </a:r>
          </a:p>
          <a:p>
            <a:pPr lvl="0" algn="l">
              <a:lnSpc>
                <a:spcPct val="145250"/>
              </a:lnSpc>
            </a:pP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HTML, CSS, JS, jQuery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개인작업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(100%)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2000" y="7696200"/>
            <a:ext cx="7493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기간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분류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사용툴</a:t>
            </a:r>
          </a:p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기여도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6600" y="889000"/>
            <a:ext cx="289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1" i="0" u="none" strike="noStrike">
                <a:solidFill>
                  <a:srgbClr val="24370F">
                    <a:alpha val="70196"/>
                  </a:srgbClr>
                </a:solidFill>
                <a:latin typeface="Pretendard Medium"/>
              </a:rPr>
              <a:t>PROJECT  </a:t>
            </a:r>
            <a:r>
              <a:rPr lang="en-US" sz="1800" b="1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 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8500" y="6515100"/>
            <a:ext cx="5041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1" i="0" u="none" strike="noStrike" spc="100">
                <a:solidFill>
                  <a:srgbClr val="24370F">
                    <a:alpha val="80000"/>
                  </a:srgbClr>
                </a:solidFill>
                <a:ea typeface="Pretendard Medium"/>
              </a:rPr>
              <a:t>유한건강생활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800" y="5918200"/>
            <a:ext cx="3733800" cy="1155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82500" y="736600"/>
            <a:ext cx="3454400" cy="8864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0500" y="3086100"/>
            <a:ext cx="6172200" cy="4622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346200" y="381000"/>
            <a:ext cx="20980400" cy="9525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6200" y="381000"/>
            <a:ext cx="20980400" cy="952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0600" y="723900"/>
            <a:ext cx="7150100" cy="4140200"/>
          </a:xfrm>
          <a:prstGeom prst="rect">
            <a:avLst/>
          </a:prstGeom>
          <a:effectLst>
            <a:outerShdw blurRad="64010" dist="63692" dir="5400000">
              <a:srgbClr val="000000">
                <a:alpha val="2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0" y="5232400"/>
            <a:ext cx="6502400" cy="4432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647700"/>
            <a:ext cx="8064500" cy="6184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7391400"/>
            <a:ext cx="1955800" cy="1168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94000" y="8204200"/>
            <a:ext cx="6121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①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버튼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클릭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시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애니메이션으로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변형되는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이미지</a:t>
            </a:r>
          </a:p>
          <a:p>
            <a:pPr lvl="0" algn="l">
              <a:lnSpc>
                <a:spcPct val="124499"/>
              </a:lnSpc>
            </a:pPr>
            <a:r>
              <a:rPr lang="en-US" sz="14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②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페이드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효과로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바뀌는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이미지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및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텍스트</a:t>
            </a:r>
            <a:r>
              <a:rPr lang="en-US" sz="17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슬라이드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404</Words>
  <Application>Microsoft Office PowerPoint</Application>
  <PresentationFormat>사용자 지정</PresentationFormat>
  <Paragraphs>106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6" baseType="lpstr">
      <vt:lpstr>Calibri</vt:lpstr>
      <vt:lpstr>Pretendard Medium</vt:lpstr>
      <vt:lpstr>Pretendard Light</vt:lpstr>
      <vt:lpstr>Arial</vt:lpstr>
      <vt:lpstr>Pretendard SemiBold</vt:lpstr>
      <vt:lpstr>아리따-돋움4.0(OTF)-SemiBold</vt:lpstr>
      <vt:lpstr>Pretendard Regular</vt:lpstr>
      <vt:lpstr>Vidaloka </vt:lpstr>
      <vt:lpstr>Charmonman Regular</vt:lpstr>
      <vt:lpstr>Pretendard Bold</vt:lpstr>
      <vt:lpstr>Pretendard ExtraLight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5</cp:revision>
  <dcterms:created xsi:type="dcterms:W3CDTF">2006-08-16T00:00:00Z</dcterms:created>
  <dcterms:modified xsi:type="dcterms:W3CDTF">2024-10-15T07:28:54Z</dcterms:modified>
</cp:coreProperties>
</file>